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9" r:id="rId5"/>
    <p:sldId id="272" r:id="rId6"/>
    <p:sldId id="258" r:id="rId7"/>
    <p:sldId id="259" r:id="rId8"/>
    <p:sldId id="260" r:id="rId9"/>
    <p:sldId id="274" r:id="rId10"/>
    <p:sldId id="262" r:id="rId11"/>
    <p:sldId id="273" r:id="rId12"/>
    <p:sldId id="276" r:id="rId13"/>
    <p:sldId id="277" r:id="rId14"/>
    <p:sldId id="275" r:id="rId15"/>
    <p:sldId id="278" r:id="rId16"/>
    <p:sldId id="268" r:id="rId17"/>
    <p:sldId id="265" r:id="rId18"/>
    <p:sldId id="263" r:id="rId19"/>
    <p:sldId id="279" r:id="rId20"/>
    <p:sldId id="264" r:id="rId21"/>
    <p:sldId id="266" r:id="rId22"/>
    <p:sldId id="270" r:id="rId23"/>
    <p:sldId id="261" r:id="rId24"/>
    <p:sldId id="271" r:id="rId25"/>
    <p:sldId id="267" r:id="rId26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F0A05"/>
    <a:srgbClr val="180000"/>
    <a:srgbClr val="996633"/>
    <a:srgbClr val="666633"/>
    <a:srgbClr val="336600"/>
    <a:srgbClr val="614020"/>
    <a:srgbClr val="523E30"/>
    <a:srgbClr val="DDDDDD"/>
    <a:srgbClr val="B38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ru-RU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ru-RU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FC5B1BD2-CC25-403E-B64F-F58F81251C9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72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76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77863"/>
            <a:ext cx="47180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41825"/>
            <a:ext cx="5114925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765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07450"/>
            <a:ext cx="29765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AB40E7E-1F16-47BC-8ACA-33302B51A4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96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54C4A-10E8-4523-8C57-6507760E1BC5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7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2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12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9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13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14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68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15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16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17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18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8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19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4D059-792E-43E8-8FB4-161037103EB7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20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0442-BDBE-491A-8D79-51E910625FDB}" type="slidenum">
              <a:rPr lang="ru-RU"/>
              <a:pPr/>
              <a:t>21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0442-BDBE-491A-8D79-51E910625FDB}" type="slidenum">
              <a:rPr lang="ru-RU"/>
              <a:pPr/>
              <a:t>22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714875" cy="3536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0E7E-1F16-47BC-8ACA-33302B51A40E}" type="slidenum">
              <a:rPr lang="ru-RU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415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0442-BDBE-491A-8D79-51E910625FDB}" type="slidenum">
              <a:rPr lang="ru-RU"/>
              <a:pPr/>
              <a:t>24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714875" cy="3536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0E7E-1F16-47BC-8ACA-33302B51A40E}" type="slidenum">
              <a:rPr lang="ru-RU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21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714875" cy="3536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0E7E-1F16-47BC-8ACA-33302B51A40E}" type="slidenum">
              <a:rPr lang="ru-RU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7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1EF32-4EBC-4A35-89E4-DCEA567AE6CD}" type="slidenum">
              <a:rPr lang="ru-RU"/>
              <a:pPr/>
              <a:t>5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8CF33-9CF2-49A3-8AB9-EE5CC4D8CAD5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BAAA-BEB5-47BE-8E26-DF37AE00C163}" type="slidenum">
              <a:rPr lang="ru-RU"/>
              <a:pPr/>
              <a:t>7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BAAA-BEB5-47BE-8E26-DF37AE00C163}" type="slidenum">
              <a:rPr lang="ru-RU"/>
              <a:pPr/>
              <a:t>8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2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75B54-734A-477A-81DB-08AF2B0F0EE2}" type="slidenum">
              <a:rPr lang="ru-RU"/>
              <a:pPr/>
              <a:t>9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6F64-D0AB-4830-A11B-C1CD717ABB7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0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4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71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27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12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E58E-E65E-4F08-880E-0C2B8A0974A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7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40E-3620-4A25-94E5-8AC1B364331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4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DB44-B72A-4ACA-B764-4B606BA7E11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188D-B03E-4480-BA41-C1219075835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0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10D-C3B7-4788-AC5A-6362C128A39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0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B7C6-45E1-43AD-93F2-51B0932A274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34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C76C-C0E6-4A68-82EA-178D9B74AA6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0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BAE7-2251-4148-9BEE-78B7D2D5D26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2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97FF-BE62-48BB-B244-5AE6EAD24EE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4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BEEC-45A1-48C4-9198-D82F1521C03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7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ABB5-15E1-406A-9682-28D5CD9F29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82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dekin77@yandex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rpavlenko@klae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7996" y="570976"/>
            <a:ext cx="8688387" cy="13599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</a:rPr>
              <a:t>SOFTWARE Prod-E</a:t>
            </a:r>
            <a:r>
              <a:rPr lang="ru-RU" b="1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Arial"/>
              </a:rPr>
              <a:t>        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Arial"/>
              </a:rPr>
              <a:t>  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v.1.00.</a:t>
            </a:r>
            <a:r>
              <a:rPr lang="ru-RU" b="1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079216" y="2203652"/>
            <a:ext cx="3744416" cy="330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Рисунок 4" descr="Vsta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50" y="2203450"/>
            <a:ext cx="3775075" cy="3303830"/>
          </a:xfrm>
          <a:prstGeom prst="rect">
            <a:avLst/>
          </a:prstGeom>
        </p:spPr>
      </p:pic>
      <p:pic>
        <p:nvPicPr>
          <p:cNvPr id="6" name="Рисунок 5" descr="img035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6566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3648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менеджеров для производства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64722"/>
            <a:ext cx="5112568" cy="101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2763" y="1370385"/>
            <a:ext cx="430887" cy="8029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 smtClean="0"/>
              <a:t>Раскрой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402510"/>
            <a:ext cx="400110" cy="738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Станок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079" y="1164722"/>
            <a:ext cx="400110" cy="1169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err="1" smtClean="0"/>
              <a:t>Доп.Эл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10350" y="1363818"/>
            <a:ext cx="400110" cy="738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Al</a:t>
            </a:r>
            <a:r>
              <a:rPr lang="ru-RU" sz="1400" dirty="0" smtClean="0"/>
              <a:t>.Элем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0895" y="1300501"/>
            <a:ext cx="400110" cy="9426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smtClean="0"/>
              <a:t>Стекло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1484784"/>
            <a:ext cx="400110" cy="738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smtClean="0"/>
              <a:t>ОТК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>
            <a:stCxn id="3" idx="2"/>
          </p:cNvCxnSpPr>
          <p:nvPr/>
        </p:nvCxnSpPr>
        <p:spPr>
          <a:xfrm flipH="1">
            <a:off x="1619672" y="2173299"/>
            <a:ext cx="18535" cy="75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87624" y="292494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87624" y="292494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95736" y="292494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222478" y="3729272"/>
            <a:ext cx="1477328" cy="1915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Дерево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1241049" y="3770564"/>
            <a:ext cx="1477328" cy="1915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ПВХ/</a:t>
            </a:r>
            <a:r>
              <a:rPr lang="en-US" sz="1400" dirty="0" smtClean="0"/>
              <a:t>AL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9807" y="2141174"/>
            <a:ext cx="0" cy="78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39807" y="2924944"/>
            <a:ext cx="486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025909" y="292494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39807" y="292494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426019" y="2173299"/>
            <a:ext cx="10853" cy="255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210405" y="2173299"/>
            <a:ext cx="0" cy="255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</p:cNvCxnSpPr>
          <p:nvPr/>
        </p:nvCxnSpPr>
        <p:spPr>
          <a:xfrm>
            <a:off x="4980950" y="2243182"/>
            <a:ext cx="0" cy="248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2"/>
          </p:cNvCxnSpPr>
          <p:nvPr/>
        </p:nvCxnSpPr>
        <p:spPr>
          <a:xfrm>
            <a:off x="5708159" y="2223448"/>
            <a:ext cx="0" cy="250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Прием заказов</a:t>
            </a:r>
            <a:endParaRPr lang="ru-RU" b="1" dirty="0">
              <a:latin typeface="Century Gothic (Заголовки)"/>
            </a:endParaRPr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276" t="20469" r="27276" b="24407"/>
          <a:stretch/>
        </p:blipFill>
        <p:spPr>
          <a:xfrm>
            <a:off x="1763688" y="908720"/>
            <a:ext cx="59046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Прием заказов</a:t>
            </a:r>
            <a:r>
              <a:rPr lang="en-US" b="1" dirty="0" smtClean="0">
                <a:latin typeface="Century Gothic (Заголовки)"/>
              </a:rPr>
              <a:t> </a:t>
            </a:r>
            <a:r>
              <a:rPr lang="ru-RU" b="1" dirty="0" smtClean="0">
                <a:latin typeface="Century Gothic (Заголовки)"/>
              </a:rPr>
              <a:t>и статистика</a:t>
            </a:r>
            <a:endParaRPr lang="ru-RU" b="1" dirty="0">
              <a:latin typeface="Century Gothic (Заголовки)"/>
            </a:endParaRPr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4718" r="7939" b="41142"/>
          <a:stretch/>
        </p:blipFill>
        <p:spPr>
          <a:xfrm>
            <a:off x="1766028" y="980728"/>
            <a:ext cx="58801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движения заказов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Просмотреть состояние партии в производстве</a:t>
            </a:r>
          </a:p>
          <a:p>
            <a:r>
              <a:rPr lang="ru-RU" sz="1800" dirty="0" smtClean="0"/>
              <a:t>2.   Быстрый переход на укрупненное описания партии </a:t>
            </a:r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269" y="764704"/>
            <a:ext cx="5930228" cy="32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9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движения заказов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Просмотреть состояние партии в производстве</a:t>
            </a:r>
          </a:p>
          <a:p>
            <a:r>
              <a:rPr lang="ru-RU" sz="1800" dirty="0" smtClean="0"/>
              <a:t>2.   Быстрый переход на укрупненное описания партии </a:t>
            </a:r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8500" r="23158" b="3734"/>
          <a:stretch/>
        </p:blipFill>
        <p:spPr>
          <a:xfrm>
            <a:off x="1421888" y="1196752"/>
            <a:ext cx="6537864" cy="37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выполнения заказов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Показывает основные элементы конструкции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Состояние элементов конструкции на рабочей станции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3. Состояние Стеклопакетов на складе (получены или нет)</a:t>
            </a:r>
          </a:p>
          <a:p>
            <a:r>
              <a:rPr lang="ru-RU" sz="1800" dirty="0" smtClean="0"/>
              <a:t>4</a:t>
            </a:r>
            <a:r>
              <a:rPr lang="en-US" sz="1800" dirty="0" smtClean="0"/>
              <a:t>. </a:t>
            </a:r>
            <a:r>
              <a:rPr lang="ru-RU" sz="1800" dirty="0" smtClean="0"/>
              <a:t>Управление модулем  осуществляется с помощью сканеров или средствами администратора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" y="1147593"/>
            <a:ext cx="9006392" cy="321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2427" y="10688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 (Заголовки)"/>
              </a:rPr>
              <a:t>Модуль менеджеров для производства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35696" y="4149080"/>
            <a:ext cx="6193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Подготовка этикеток для элементов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Подготовка данных для рабочих станций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en-US" sz="1800" dirty="0" smtClean="0"/>
              <a:t>. </a:t>
            </a:r>
            <a:r>
              <a:rPr lang="ru-RU" sz="1800" dirty="0" smtClean="0"/>
              <a:t>Подготовка и передача данных на станки.</a:t>
            </a:r>
          </a:p>
          <a:p>
            <a:r>
              <a:rPr lang="ru-RU" sz="1800" dirty="0" smtClean="0"/>
              <a:t>4. Легко редактировать этикетки.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6227" t="7556" r="77337" b="77333"/>
          <a:stretch>
            <a:fillRect/>
          </a:stretch>
        </p:blipFill>
        <p:spPr bwMode="auto">
          <a:xfrm>
            <a:off x="755576" y="3573016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9784" t="57358" r="33553" b="28150"/>
          <a:stretch>
            <a:fillRect/>
          </a:stretch>
        </p:blipFill>
        <p:spPr bwMode="auto">
          <a:xfrm>
            <a:off x="2771800" y="3573016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0352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11" name="Рисунок 10" descr="Отг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365104"/>
            <a:ext cx="1838325" cy="2238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31409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Заготовительный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3140968"/>
            <a:ext cx="164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После станка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4005064"/>
            <a:ext cx="185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Склад/отгрузка</a:t>
            </a:r>
            <a:endParaRPr lang="ru-RU" sz="2000" dirty="0"/>
          </a:p>
        </p:txBody>
      </p:sp>
      <p:pic>
        <p:nvPicPr>
          <p:cNvPr id="16" name="Рисунок 15" descr="доп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501008"/>
            <a:ext cx="2076450" cy="10191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88024" y="3140968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Допол</a:t>
            </a:r>
            <a:r>
              <a:rPr lang="ru-RU" sz="2000" dirty="0" smtClean="0"/>
              <a:t>. элементы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0" y="1236822"/>
            <a:ext cx="8790357" cy="148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учета склада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Учет бруса (приход/расход)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Фиксирует расход согласно задания на производство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en-US" sz="1800" dirty="0" smtClean="0"/>
              <a:t>. </a:t>
            </a:r>
            <a:r>
              <a:rPr lang="ru-RU" sz="1800" dirty="0" smtClean="0"/>
              <a:t>Возможность резервирования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729965"/>
            <a:ext cx="7704856" cy="41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35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</a:t>
            </a:r>
            <a:r>
              <a:rPr lang="ru-RU" b="1" dirty="0" smtClean="0">
                <a:latin typeface="Century Gothic (Заголовки)"/>
              </a:rPr>
              <a:t>прихода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4725144"/>
            <a:ext cx="6553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Учет бруса (приход/расход)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Фиксирует расход согласно задания на производство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en-US" sz="1800" dirty="0" smtClean="0"/>
              <a:t>. </a:t>
            </a:r>
            <a:r>
              <a:rPr lang="ru-RU" sz="1800" dirty="0" smtClean="0"/>
              <a:t>Возможность резервирования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6" name="Рисунок 5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775" t="15547" r="190" b="9641"/>
          <a:stretch/>
        </p:blipFill>
        <p:spPr>
          <a:xfrm>
            <a:off x="1547664" y="1125764"/>
            <a:ext cx="7078576" cy="38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планирования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3688" y="5301208"/>
            <a:ext cx="65532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Планирование запуска заказов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Просчет времени на изготовление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7242" b="4251"/>
          <a:stretch>
            <a:fillRect/>
          </a:stretch>
        </p:blipFill>
        <p:spPr bwMode="auto">
          <a:xfrm>
            <a:off x="1835696" y="764704"/>
            <a:ext cx="612068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8538" t="19290" r="14310" b="20587"/>
          <a:stretch>
            <a:fillRect/>
          </a:stretch>
        </p:blipFill>
        <p:spPr bwMode="auto">
          <a:xfrm>
            <a:off x="3563888" y="4077072"/>
            <a:ext cx="27211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352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39102" y="630575"/>
            <a:ext cx="7359352" cy="5760640"/>
          </a:xfrm>
        </p:spPr>
        <p:txBody>
          <a:bodyPr/>
          <a:lstStyle/>
          <a:p>
            <a:pPr algn="ctr"/>
            <a:endParaRPr lang="en-US" sz="1800" dirty="0" smtClean="0"/>
          </a:p>
          <a:p>
            <a:pPr algn="just"/>
            <a:r>
              <a:rPr lang="ru-RU" sz="2000" dirty="0" smtClean="0"/>
              <a:t>Любому специалисту знакома проблема: между запуском заказа в производство и отгрузкой клиенту (заказчику) проделывается множество  технологических процессов.</a:t>
            </a:r>
          </a:p>
          <a:p>
            <a:pPr algn="ctr"/>
            <a:r>
              <a:rPr lang="ru-RU" sz="2000" dirty="0" smtClean="0"/>
              <a:t> Стоит появиться дополнительным элементам в конструкциях  (подоконники, москитные сетки и т.п. ) –  возникает проблема как отслеживать готовность, отгрузка всех элементов  заказчику согласно заказа.</a:t>
            </a:r>
            <a:endParaRPr lang="en-US" sz="2000" dirty="0" smtClean="0"/>
          </a:p>
          <a:p>
            <a:pPr algn="just"/>
            <a:r>
              <a:rPr lang="ru-RU" sz="2000" dirty="0" smtClean="0"/>
              <a:t>Специалистами компании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rgbClr val="180000"/>
                </a:solidFill>
              </a:rPr>
              <a:t>KLAES</a:t>
            </a:r>
            <a:r>
              <a:rPr lang="ru-RU" sz="2000" dirty="0" smtClean="0"/>
              <a:t> разработана программа </a:t>
            </a:r>
            <a:r>
              <a:rPr lang="en-US" sz="2000" b="1" dirty="0" smtClean="0"/>
              <a:t>E-Prod</a:t>
            </a:r>
            <a:r>
              <a:rPr lang="en-US" sz="2000" dirty="0" smtClean="0"/>
              <a:t>. </a:t>
            </a:r>
            <a:r>
              <a:rPr lang="ru-RU" sz="2000" dirty="0" smtClean="0"/>
              <a:t>Нами разработана программа </a:t>
            </a:r>
            <a:r>
              <a:rPr lang="ru-RU" sz="2000" b="1" dirty="0" err="1" smtClean="0">
                <a:solidFill>
                  <a:srgbClr val="0F0A05"/>
                </a:solidFill>
              </a:rPr>
              <a:t>Software</a:t>
            </a:r>
            <a:r>
              <a:rPr lang="ru-RU" sz="2000" b="1" dirty="0" smtClean="0">
                <a:solidFill>
                  <a:srgbClr val="0F0A05"/>
                </a:solidFill>
              </a:rPr>
              <a:t> </a:t>
            </a:r>
            <a:r>
              <a:rPr lang="en-US" sz="2000" b="1" dirty="0" smtClean="0">
                <a:solidFill>
                  <a:srgbClr val="0F0A05"/>
                </a:solidFill>
              </a:rPr>
              <a:t>Prod</a:t>
            </a:r>
            <a:r>
              <a:rPr lang="ru-RU" sz="2000" b="1" dirty="0" smtClean="0">
                <a:solidFill>
                  <a:srgbClr val="0F0A05"/>
                </a:solidFill>
              </a:rPr>
              <a:t>-</a:t>
            </a:r>
            <a:r>
              <a:rPr lang="en-US" sz="2000" b="1" dirty="0" smtClean="0">
                <a:solidFill>
                  <a:srgbClr val="0F0A05"/>
                </a:solidFill>
              </a:rPr>
              <a:t>E</a:t>
            </a:r>
            <a:r>
              <a:rPr lang="ru-RU" sz="2000" b="1" dirty="0" smtClean="0"/>
              <a:t>, </a:t>
            </a:r>
            <a:r>
              <a:rPr lang="ru-RU" sz="2000" dirty="0" smtClean="0"/>
              <a:t>с помощью которого стало возможным управлять/контролировать процессы в производстве и планировать запуск и отгрузку. Возможно подключить ее к другим программам которые Вы используете.</a:t>
            </a:r>
          </a:p>
        </p:txBody>
      </p:sp>
      <p:pic>
        <p:nvPicPr>
          <p:cNvPr id="3" name="Рисунок 2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6566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Модуль отгрузка</a:t>
            </a:r>
            <a:endParaRPr lang="ru-RU" b="1" dirty="0">
              <a:latin typeface="Century Gothic (Заголовки)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35696" y="5517232"/>
            <a:ext cx="648119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endParaRPr lang="en-US" sz="1800" dirty="0" smtClean="0"/>
          </a:p>
          <a:p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Подготовка плана отгрузки (дата, транспорт)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en-US" sz="1800" dirty="0" smtClean="0"/>
              <a:t>. </a:t>
            </a:r>
            <a:r>
              <a:rPr lang="ru-RU" sz="1800" dirty="0" smtClean="0"/>
              <a:t>Данные по факту отгрузки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en-US" sz="1800" dirty="0" smtClean="0"/>
              <a:t>. </a:t>
            </a:r>
            <a:r>
              <a:rPr lang="ru-RU" sz="1800" dirty="0" smtClean="0"/>
              <a:t>Формирование документов для бухгалтерии и водителю.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107" y="620688"/>
            <a:ext cx="53313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3830" y="3645024"/>
            <a:ext cx="4000475" cy="216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352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553200" cy="585936"/>
          </a:xfrm>
        </p:spPr>
        <p:txBody>
          <a:bodyPr/>
          <a:lstStyle/>
          <a:p>
            <a:pPr algn="ctr"/>
            <a:r>
              <a:rPr lang="ru-RU" dirty="0" smtClean="0"/>
              <a:t>Пример отчета отгрузки</a:t>
            </a:r>
            <a:endParaRPr lang="ru-RU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5" name="Рисунок 4" descr="отч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9424" y="1039103"/>
            <a:ext cx="5391150" cy="576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296" y="1340768"/>
            <a:ext cx="159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Очень просто можно </a:t>
            </a:r>
          </a:p>
          <a:p>
            <a:r>
              <a:rPr lang="ru-RU" sz="1200" dirty="0" smtClean="0"/>
              <a:t>Перестроить.</a:t>
            </a:r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6535562" cy="1400530"/>
          </a:xfrm>
        </p:spPr>
        <p:txBody>
          <a:bodyPr/>
          <a:lstStyle/>
          <a:p>
            <a:pPr algn="ctr"/>
            <a:r>
              <a:rPr lang="ru-RU" dirty="0" smtClean="0"/>
              <a:t>Преимущества программы </a:t>
            </a:r>
            <a:r>
              <a:rPr lang="en-US" dirty="0" smtClean="0"/>
              <a:t>PROD</a:t>
            </a:r>
            <a:r>
              <a:rPr lang="ru-RU" dirty="0" smtClean="0"/>
              <a:t>-</a:t>
            </a:r>
            <a:r>
              <a:rPr lang="en-US" dirty="0" smtClean="0"/>
              <a:t> E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348880"/>
            <a:ext cx="6553200" cy="420087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модульная система ;</a:t>
            </a:r>
          </a:p>
          <a:p>
            <a:pPr lvl="0"/>
            <a:r>
              <a:rPr lang="ru-RU" sz="2000" dirty="0" smtClean="0"/>
              <a:t>может работать как отдельная программа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ru-RU" sz="2000" dirty="0" smtClean="0"/>
              <a:t>может работать как дополнение к программе </a:t>
            </a:r>
            <a:r>
              <a:rPr lang="en-US" sz="2000" dirty="0" smtClean="0"/>
              <a:t>E-PROD </a:t>
            </a:r>
            <a:r>
              <a:rPr lang="ru-RU" sz="2000" dirty="0" smtClean="0"/>
              <a:t>компании </a:t>
            </a:r>
            <a:r>
              <a:rPr lang="en-US" sz="2000" dirty="0" smtClean="0"/>
              <a:t>KLAES;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lvl="0"/>
            <a:r>
              <a:rPr lang="ru-RU" sz="2000" dirty="0" smtClean="0"/>
              <a:t>разграничение прав пользования;</a:t>
            </a:r>
            <a:endParaRPr lang="en-US" sz="2000" dirty="0" smtClean="0"/>
          </a:p>
          <a:p>
            <a:pPr lvl="0"/>
            <a:r>
              <a:rPr lang="ru-RU" sz="2000" dirty="0" smtClean="0"/>
              <a:t>неограниченное количество пользователей – экономия финансовых средств.</a:t>
            </a:r>
            <a:endParaRPr lang="en-US" sz="2000" dirty="0" smtClean="0"/>
          </a:p>
          <a:p>
            <a:r>
              <a:rPr lang="ru-RU" sz="2000" dirty="0" smtClean="0"/>
              <a:t> возможность расширить и добавить индивидуальные функции данной программы или отдельных модулей согласно вашего производства.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3727250" cy="960058"/>
          </a:xfrm>
        </p:spPr>
        <p:txBody>
          <a:bodyPr/>
          <a:lstStyle/>
          <a:p>
            <a:r>
              <a:rPr lang="ru-RU" dirty="0" smtClean="0"/>
              <a:t>Планируется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564904"/>
            <a:ext cx="6711654" cy="3456384"/>
          </a:xfrm>
        </p:spPr>
        <p:txBody>
          <a:bodyPr/>
          <a:lstStyle/>
          <a:p>
            <a:r>
              <a:rPr lang="ru-RU" sz="2000" dirty="0" smtClean="0"/>
              <a:t>Формирование отчетов за день по выполненным рабочим точкам и отправка информации по </a:t>
            </a:r>
            <a:r>
              <a:rPr lang="ru-RU" sz="2000" dirty="0" err="1" smtClean="0"/>
              <a:t>эл</a:t>
            </a:r>
            <a:r>
              <a:rPr lang="ru-RU" sz="2000" dirty="0" smtClean="0"/>
              <a:t>. Почте и (или) СМС</a:t>
            </a:r>
          </a:p>
          <a:p>
            <a:r>
              <a:rPr lang="ru-RU" sz="2000" dirty="0" smtClean="0"/>
              <a:t>Информация об окончании отгрузки. Какие заказы и какая площадь и что не отгружено из за планированного</a:t>
            </a:r>
            <a:r>
              <a:rPr lang="ru-RU" dirty="0" smtClean="0"/>
              <a:t>. И отправка информации по </a:t>
            </a:r>
            <a:r>
              <a:rPr lang="ru-RU" dirty="0" err="1" smtClean="0"/>
              <a:t>эл</a:t>
            </a:r>
            <a:r>
              <a:rPr lang="ru-RU" dirty="0" smtClean="0"/>
              <a:t>. Почте и (или) СМС</a:t>
            </a:r>
            <a:endParaRPr lang="ru-RU" sz="2000" dirty="0" smtClean="0"/>
          </a:p>
          <a:p>
            <a:r>
              <a:rPr lang="ru-RU" sz="2000" dirty="0" smtClean="0"/>
              <a:t>Через мобильную систему, передача данных по замерам сразу в программу.</a:t>
            </a:r>
            <a:endParaRPr lang="ru-RU" sz="2000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88640"/>
            <a:ext cx="6620968" cy="1944216"/>
          </a:xfrm>
        </p:spPr>
        <p:txBody>
          <a:bodyPr/>
          <a:lstStyle/>
          <a:p>
            <a:pPr algn="ctr"/>
            <a:r>
              <a:rPr lang="ru-RU" dirty="0" smtClean="0">
                <a:latin typeface="Arial"/>
              </a:rPr>
              <a:t>Связаться с нами</a:t>
            </a:r>
            <a:endParaRPr lang="ru-RU" dirty="0">
              <a:latin typeface="Arial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2204864"/>
            <a:ext cx="6172200" cy="4248472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KADEKIN77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 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kadekin77@yandex.ru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Viber: +380(66)3000 771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Skype: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kadekin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вопросам ПО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KLAES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возможностям в программе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KLAES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Pavlenko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rpavlenko@klaes.com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Phone: +380 67 506 62 30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666" y="87590"/>
            <a:ext cx="6553200" cy="615280"/>
          </a:xfrm>
        </p:spPr>
        <p:txBody>
          <a:bodyPr/>
          <a:lstStyle/>
          <a:p>
            <a:r>
              <a:rPr lang="ru-RU" sz="2800" dirty="0" smtClean="0"/>
              <a:t>Основные функции программы</a:t>
            </a:r>
            <a:endParaRPr lang="ru-RU" sz="2800" dirty="0"/>
          </a:p>
        </p:txBody>
      </p:sp>
      <p:pic>
        <p:nvPicPr>
          <p:cNvPr id="52" name="Содержимое 51" descr="cockpi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51838" y="4515824"/>
            <a:ext cx="1136276" cy="1136276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400" y="2062163"/>
            <a:ext cx="939744" cy="936568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4260546" y="6081623"/>
            <a:ext cx="391185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 smtClean="0"/>
              <a:t>Программа расчета конструкций</a:t>
            </a:r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 rot="-60000">
            <a:off x="1439041" y="3063711"/>
            <a:ext cx="1844206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FF"/>
                </a:solidFill>
              </a:rPr>
              <a:t>Многопользовательский доступ и разграничение доступа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39041" y="6023635"/>
            <a:ext cx="2273599" cy="708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 smtClean="0"/>
              <a:t>Централизованная БД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4022704" y="1844675"/>
            <a:ext cx="213684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 smtClean="0"/>
              <a:t>Производство</a:t>
            </a:r>
            <a:endParaRPr lang="ru-RU" sz="2000" dirty="0"/>
          </a:p>
        </p:txBody>
      </p:sp>
      <p:pic>
        <p:nvPicPr>
          <p:cNvPr id="59" name="Рисунок 58" descr="43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4933" y="989222"/>
            <a:ext cx="590774" cy="966059"/>
          </a:xfrm>
          <a:prstGeom prst="rect">
            <a:avLst/>
          </a:prstGeom>
        </p:spPr>
      </p:pic>
      <p:pic>
        <p:nvPicPr>
          <p:cNvPr id="60" name="Рисунок 59" descr="Копировани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5387230"/>
            <a:ext cx="576064" cy="576064"/>
          </a:xfrm>
          <a:prstGeom prst="rect">
            <a:avLst/>
          </a:prstGeom>
        </p:spPr>
      </p:pic>
      <p:pic>
        <p:nvPicPr>
          <p:cNvPr id="61" name="Рисунок 60" descr="too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7113" y="1216025"/>
            <a:ext cx="738392" cy="73998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452320" y="1873430"/>
            <a:ext cx="1691584" cy="400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 smtClean="0"/>
              <a:t>Склад</a:t>
            </a:r>
            <a:endParaRPr lang="ru-RU" sz="2000" dirty="0"/>
          </a:p>
        </p:txBody>
      </p:sp>
      <p:pic>
        <p:nvPicPr>
          <p:cNvPr id="63" name="Рисунок 62" descr="C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3654219"/>
            <a:ext cx="1099521" cy="109952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377161" y="4702730"/>
            <a:ext cx="132728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 smtClean="0"/>
              <a:t>Отгрузка</a:t>
            </a:r>
            <a:endParaRPr lang="ru-RU" sz="2000" dirty="0"/>
          </a:p>
        </p:txBody>
      </p:sp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638768"/>
            <a:ext cx="2860675" cy="1545687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5554509" y="4314541"/>
            <a:ext cx="1902684" cy="400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/>
              <a:t>PROD</a:t>
            </a:r>
            <a:endParaRPr lang="ru-RU" sz="2000" dirty="0"/>
          </a:p>
        </p:txBody>
      </p:sp>
      <p:sp>
        <p:nvSpPr>
          <p:cNvPr id="73" name="Стрелка вверх 72"/>
          <p:cNvSpPr/>
          <p:nvPr/>
        </p:nvSpPr>
        <p:spPr bwMode="auto">
          <a:xfrm>
            <a:off x="5175970" y="4200559"/>
            <a:ext cx="144016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Стрелка вверх 73"/>
          <p:cNvSpPr/>
          <p:nvPr/>
        </p:nvSpPr>
        <p:spPr bwMode="auto">
          <a:xfrm>
            <a:off x="2051477" y="4703781"/>
            <a:ext cx="217488" cy="633805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Двойная стрелка влево/вправо 75"/>
          <p:cNvSpPr/>
          <p:nvPr/>
        </p:nvSpPr>
        <p:spPr bwMode="auto">
          <a:xfrm>
            <a:off x="2771800" y="2708920"/>
            <a:ext cx="720080" cy="216024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Стрелка углом 76"/>
          <p:cNvSpPr/>
          <p:nvPr/>
        </p:nvSpPr>
        <p:spPr bwMode="auto">
          <a:xfrm>
            <a:off x="2085975" y="1441450"/>
            <a:ext cx="1631950" cy="544755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>
            <a:off x="5468938" y="1485900"/>
            <a:ext cx="1661907" cy="2159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Двойная стрелка влево/вверх 79"/>
          <p:cNvSpPr/>
          <p:nvPr/>
        </p:nvSpPr>
        <p:spPr bwMode="auto">
          <a:xfrm>
            <a:off x="6443663" y="2516991"/>
            <a:ext cx="1223962" cy="551647"/>
          </a:xfrm>
          <a:prstGeom prst="left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Двойная стрелка вверх/вниз 80"/>
          <p:cNvSpPr/>
          <p:nvPr/>
        </p:nvSpPr>
        <p:spPr bwMode="auto">
          <a:xfrm>
            <a:off x="4644008" y="2132856"/>
            <a:ext cx="216024" cy="432048"/>
          </a:xfrm>
          <a:prstGeom prst="up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Двойная стрелка влево/вверх 81"/>
          <p:cNvSpPr/>
          <p:nvPr/>
        </p:nvSpPr>
        <p:spPr bwMode="auto">
          <a:xfrm>
            <a:off x="2451100" y="5588000"/>
            <a:ext cx="2945149" cy="431800"/>
          </a:xfrm>
          <a:prstGeom prst="left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Стрелка вниз 82"/>
          <p:cNvSpPr/>
          <p:nvPr/>
        </p:nvSpPr>
        <p:spPr bwMode="auto">
          <a:xfrm>
            <a:off x="7812088" y="2349500"/>
            <a:ext cx="215900" cy="1402995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Двойная стрелка влево/вправо 83"/>
          <p:cNvSpPr/>
          <p:nvPr/>
        </p:nvSpPr>
        <p:spPr bwMode="auto">
          <a:xfrm>
            <a:off x="6373813" y="3790950"/>
            <a:ext cx="1210178" cy="215900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6" name="Рисунок 85" descr="img0352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36566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666" y="87590"/>
            <a:ext cx="6553200" cy="615280"/>
          </a:xfrm>
        </p:spPr>
        <p:txBody>
          <a:bodyPr/>
          <a:lstStyle/>
          <a:p>
            <a:r>
              <a:rPr lang="ru-RU" sz="2800" dirty="0" smtClean="0"/>
              <a:t>Структура программы</a:t>
            </a:r>
            <a:endParaRPr lang="ru-RU" sz="2800" dirty="0"/>
          </a:p>
        </p:txBody>
      </p:sp>
      <p:pic>
        <p:nvPicPr>
          <p:cNvPr id="86" name="Рисунок 85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6566"/>
            <a:ext cx="1296144" cy="1120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9915"/>
            <a:ext cx="9036496" cy="4619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1975" y="962903"/>
            <a:ext cx="1971675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9720" y="2670234"/>
            <a:ext cx="1914525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1538285" y="1960880"/>
            <a:ext cx="9525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51090" y="1017560"/>
            <a:ext cx="2778447" cy="84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Надпись 7"/>
          <p:cNvSpPr txBox="1">
            <a:spLocks noChangeArrowheads="1"/>
          </p:cNvSpPr>
          <p:nvPr/>
        </p:nvSpPr>
        <p:spPr bwMode="auto">
          <a:xfrm>
            <a:off x="866774" y="1220078"/>
            <a:ext cx="1362075" cy="476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altLang="ru-RU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ru-RU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Prod-E</a:t>
            </a:r>
            <a:endParaRPr kumimoji="0" lang="en-US" altLang="ru-RU" sz="18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Надпись 9"/>
          <p:cNvSpPr txBox="1">
            <a:spLocks noChangeArrowheads="1"/>
          </p:cNvSpPr>
          <p:nvPr/>
        </p:nvSpPr>
        <p:spPr bwMode="auto">
          <a:xfrm>
            <a:off x="864496" y="2863250"/>
            <a:ext cx="1478299" cy="639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kumimoji="0" lang="en-US" altLang="ru-RU" sz="20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KLAES</a:t>
            </a:r>
            <a:endParaRPr kumimoji="0" lang="en-US" altLang="ru-RU" sz="20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Надпись 10"/>
          <p:cNvSpPr txBox="1">
            <a:spLocks noChangeArrowheads="1"/>
          </p:cNvSpPr>
          <p:nvPr/>
        </p:nvSpPr>
        <p:spPr bwMode="auto">
          <a:xfrm>
            <a:off x="5059200" y="1238339"/>
            <a:ext cx="2562225" cy="42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28344" y="2641659"/>
            <a:ext cx="638175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Надпись 12"/>
          <p:cNvSpPr txBox="1">
            <a:spLocks noChangeArrowheads="1"/>
          </p:cNvSpPr>
          <p:nvPr/>
        </p:nvSpPr>
        <p:spPr bwMode="auto">
          <a:xfrm>
            <a:off x="5082910" y="2701131"/>
            <a:ext cx="333375" cy="9223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88939" y="2656205"/>
            <a:ext cx="638175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244282" y="2663825"/>
            <a:ext cx="638175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Надпись 15"/>
          <p:cNvSpPr txBox="1">
            <a:spLocks noChangeArrowheads="1"/>
          </p:cNvSpPr>
          <p:nvPr/>
        </p:nvSpPr>
        <p:spPr bwMode="auto">
          <a:xfrm>
            <a:off x="6037627" y="2742600"/>
            <a:ext cx="333375" cy="8809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Механик.</a:t>
            </a:r>
            <a:endParaRPr kumimoji="0" lang="ru-RU" altLang="ru-RU" sz="16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Надпись 16"/>
          <p:cNvSpPr txBox="1">
            <a:spLocks noChangeArrowheads="1"/>
          </p:cNvSpPr>
          <p:nvPr/>
        </p:nvSpPr>
        <p:spPr bwMode="auto">
          <a:xfrm>
            <a:off x="7378304" y="2778568"/>
            <a:ext cx="333375" cy="723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527535" y="1251158"/>
            <a:ext cx="2404505" cy="20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167312" y="1859571"/>
            <a:ext cx="4301" cy="7852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563369" y="1859571"/>
            <a:ext cx="11942" cy="828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09544" y="2522537"/>
            <a:ext cx="685800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Надпись 25"/>
          <p:cNvSpPr txBox="1">
            <a:spLocks noChangeArrowheads="1"/>
          </p:cNvSpPr>
          <p:nvPr/>
        </p:nvSpPr>
        <p:spPr bwMode="auto">
          <a:xfrm>
            <a:off x="3171469" y="2688277"/>
            <a:ext cx="333375" cy="1276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</a:t>
            </a:r>
            <a:endParaRPr kumimoji="0" lang="ru-RU" altLang="ru-RU" sz="16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2533295" y="1657618"/>
            <a:ext cx="476250" cy="15621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000501" y="2514600"/>
            <a:ext cx="619125" cy="180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Надпись 29"/>
          <p:cNvSpPr txBox="1">
            <a:spLocks noChangeArrowheads="1"/>
          </p:cNvSpPr>
          <p:nvPr/>
        </p:nvSpPr>
        <p:spPr bwMode="auto">
          <a:xfrm>
            <a:off x="4093120" y="2757487"/>
            <a:ext cx="371475" cy="1362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Отгрузка</a:t>
            </a:r>
            <a:endParaRPr kumimoji="0" lang="ru-RU" altLang="ru-RU" sz="18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6804248" y="1859571"/>
            <a:ext cx="0" cy="823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571750" y="1458203"/>
            <a:ext cx="1847850" cy="16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398419" y="1458203"/>
            <a:ext cx="2132" cy="109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6204315" y="1889434"/>
            <a:ext cx="0" cy="823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7624" y="4581128"/>
            <a:ext cx="61102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28849" y="4710335"/>
            <a:ext cx="318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Заказчик</a:t>
            </a:r>
            <a:endParaRPr lang="ru-RU" sz="1600" dirty="0"/>
          </a:p>
        </p:txBody>
      </p:sp>
      <p:cxnSp>
        <p:nvCxnSpPr>
          <p:cNvPr id="20" name="Прямая со стрелкой 19"/>
          <p:cNvCxnSpPr>
            <a:endCxn id="13" idx="1"/>
          </p:cNvCxnSpPr>
          <p:nvPr/>
        </p:nvCxnSpPr>
        <p:spPr>
          <a:xfrm>
            <a:off x="251520" y="494116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1520" y="1474787"/>
            <a:ext cx="0" cy="3466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30" idx="1"/>
          </p:cNvCxnSpPr>
          <p:nvPr/>
        </p:nvCxnSpPr>
        <p:spPr>
          <a:xfrm flipV="1">
            <a:off x="251520" y="3175059"/>
            <a:ext cx="348200" cy="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9" idx="1"/>
          </p:cNvCxnSpPr>
          <p:nvPr/>
        </p:nvCxnSpPr>
        <p:spPr>
          <a:xfrm flipV="1">
            <a:off x="251520" y="1458203"/>
            <a:ext cx="310455" cy="16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0688" y="1710357"/>
            <a:ext cx="430887" cy="10471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/>
              <a:t>Просмотр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9795" y="4642123"/>
            <a:ext cx="116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Отгрузка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986303" y="919305"/>
            <a:ext cx="1037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Контроль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553200" cy="990600"/>
          </a:xfrm>
        </p:spPr>
        <p:txBody>
          <a:bodyPr/>
          <a:lstStyle/>
          <a:p>
            <a:r>
              <a:rPr lang="en-US" dirty="0"/>
              <a:t>         Ф</a:t>
            </a:r>
            <a:r>
              <a:rPr lang="ru-RU" dirty="0" err="1"/>
              <a:t>ункции</a:t>
            </a:r>
            <a:r>
              <a:rPr lang="ru-RU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556792"/>
            <a:ext cx="6927304" cy="50726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 smtClean="0">
                <a:latin typeface="Times New Roman"/>
              </a:rPr>
              <a:t> - Prod-E </a:t>
            </a:r>
            <a:r>
              <a:rPr lang="ru-RU" sz="3200" dirty="0" smtClean="0">
                <a:latin typeface="Times New Roman"/>
              </a:rPr>
              <a:t>получает основные данные с программы для расчета конструкций</a:t>
            </a:r>
          </a:p>
          <a:p>
            <a:r>
              <a:rPr lang="ru-RU" sz="3200" dirty="0" smtClean="0">
                <a:latin typeface="Times New Roman"/>
              </a:rPr>
              <a:t> - Учет основного материала при раскрое</a:t>
            </a:r>
            <a:endParaRPr lang="en-US" sz="3200" dirty="0" smtClean="0">
              <a:latin typeface="Times New Roman"/>
            </a:endParaRPr>
          </a:p>
          <a:p>
            <a:r>
              <a:rPr lang="ru-RU" sz="3200" dirty="0" smtClean="0">
                <a:latin typeface="Times New Roman"/>
              </a:rPr>
              <a:t>- Подготовка данных для производства (формирует штрих код для учета каждого элемента в конструкции)</a:t>
            </a:r>
            <a:endParaRPr lang="en-US" sz="3200" dirty="0" smtClean="0">
              <a:latin typeface="Times New Roman"/>
            </a:endParaRPr>
          </a:p>
          <a:p>
            <a:r>
              <a:rPr lang="ru-RU" sz="3200" dirty="0" smtClean="0">
                <a:latin typeface="Times New Roman"/>
              </a:rPr>
              <a:t>- Контроль  выполнения работ согласно каждой детали</a:t>
            </a:r>
          </a:p>
          <a:p>
            <a:r>
              <a:rPr lang="ru-RU" sz="3200" dirty="0" smtClean="0">
                <a:latin typeface="Times New Roman"/>
              </a:rPr>
              <a:t>- Складской контроль готовых элементов и дополнительных элементов согласно заказа</a:t>
            </a:r>
          </a:p>
          <a:p>
            <a:r>
              <a:rPr lang="ru-RU" sz="3200" dirty="0" smtClean="0">
                <a:latin typeface="Times New Roman"/>
              </a:rPr>
              <a:t>- Планирование и учет при отгрузки.</a:t>
            </a:r>
            <a:endParaRPr lang="en-US" sz="3200" dirty="0" smtClean="0">
              <a:latin typeface="Times New Roman"/>
            </a:endParaRPr>
          </a:p>
          <a:p>
            <a:r>
              <a:rPr lang="en-US" sz="3200" dirty="0" smtClean="0">
                <a:latin typeface="Times New Roman"/>
              </a:rPr>
              <a:t>- </a:t>
            </a:r>
            <a:r>
              <a:rPr lang="ru-RU" sz="3200" dirty="0" smtClean="0">
                <a:latin typeface="Times New Roman"/>
              </a:rPr>
              <a:t>Формирования заявок на комплектацию</a:t>
            </a:r>
            <a:endParaRPr lang="ru-RU" sz="3200" dirty="0">
              <a:latin typeface="Times New Roman"/>
            </a:endParaRPr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9" y="5671135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264696" cy="908720"/>
          </a:xfrm>
        </p:spPr>
        <p:txBody>
          <a:bodyPr/>
          <a:lstStyle/>
          <a:p>
            <a:r>
              <a:rPr lang="en-US" sz="2400" b="1" dirty="0" smtClean="0"/>
              <a:t>PROD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E</a:t>
            </a:r>
            <a:r>
              <a:rPr lang="ru-RU" sz="2400" b="1" dirty="0" smtClean="0"/>
              <a:t>  - модульный программный комплекс.</a:t>
            </a:r>
            <a:endParaRPr lang="ru-RU" sz="24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484784"/>
            <a:ext cx="7128792" cy="518457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Основные задачи модулей</a:t>
            </a:r>
          </a:p>
          <a:p>
            <a:pPr lvl="0"/>
            <a:r>
              <a:rPr lang="ru-RU" sz="2000" dirty="0" smtClean="0"/>
              <a:t>предоставление полной информации по всем заказам;</a:t>
            </a:r>
          </a:p>
          <a:p>
            <a:pPr lvl="0"/>
            <a:r>
              <a:rPr lang="ru-RU" sz="2000" dirty="0" smtClean="0"/>
              <a:t>гибкое формирование отчетов для внутреннего и внешнего пользования;</a:t>
            </a:r>
          </a:p>
          <a:p>
            <a:pPr lvl="0"/>
            <a:r>
              <a:rPr lang="ru-RU" sz="2000" dirty="0" smtClean="0"/>
              <a:t>отслеживание финансовых потоков согласно заказов;</a:t>
            </a:r>
          </a:p>
          <a:p>
            <a:pPr lvl="0"/>
            <a:r>
              <a:rPr lang="ru-RU" sz="2000" dirty="0" smtClean="0"/>
              <a:t>планирование отгрузок ;</a:t>
            </a:r>
          </a:p>
          <a:p>
            <a:pPr lvl="0"/>
            <a:r>
              <a:rPr lang="ru-RU" sz="2000" dirty="0" smtClean="0"/>
              <a:t>контроль фактической отгрузки ;</a:t>
            </a:r>
          </a:p>
          <a:p>
            <a:pPr lvl="0"/>
            <a:r>
              <a:rPr lang="ru-RU" sz="2000" dirty="0" smtClean="0"/>
              <a:t>учет транспорта доставки;</a:t>
            </a:r>
          </a:p>
          <a:p>
            <a:pPr lvl="0"/>
            <a:r>
              <a:rPr lang="ru-RU" sz="2000" dirty="0" smtClean="0"/>
              <a:t>возможность согласования с внешними программами (</a:t>
            </a:r>
            <a:r>
              <a:rPr lang="ru-RU" sz="2000" dirty="0" err="1" smtClean="0"/>
              <a:t>эл.проходная</a:t>
            </a:r>
            <a:r>
              <a:rPr lang="ru-RU" sz="2000" dirty="0" smtClean="0"/>
              <a:t>, складские программы и т.д.);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553200" cy="1340768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возможности модулей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988840"/>
            <a:ext cx="6553200" cy="4032448"/>
          </a:xfrm>
        </p:spPr>
        <p:txBody>
          <a:bodyPr/>
          <a:lstStyle/>
          <a:p>
            <a:pPr lvl="0"/>
            <a:r>
              <a:rPr lang="ru-RU" sz="2000" dirty="0" smtClean="0"/>
              <a:t>создание индивидуальных этикеток;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скользящий график прохождения конструкций через рабочие точки в режиме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анализ  расчета прогнозируемого  запуска производственной партии в производство;</a:t>
            </a:r>
            <a:endParaRPr lang="ru-RU" sz="2000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553200" cy="576064"/>
          </a:xfrm>
        </p:spPr>
        <p:txBody>
          <a:bodyPr/>
          <a:lstStyle/>
          <a:p>
            <a:pPr algn="ctr"/>
            <a:r>
              <a:rPr lang="ru-RU" sz="2400" dirty="0" smtClean="0"/>
              <a:t>Прием заказов</a:t>
            </a:r>
            <a:endParaRPr lang="ru-RU" sz="2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747323"/>
            <a:ext cx="655320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Расчет дней на изготовление заказа согласно загрузки производства, а также определения дат начала производства. Так как завод в день может обработать только определенную </a:t>
            </a:r>
            <a:r>
              <a:rPr lang="ru-RU" dirty="0" smtClean="0"/>
              <a:t>площадь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dirty="0"/>
              <a:t>Данные для определения количества дней вы настраиваете в </a:t>
            </a:r>
            <a:r>
              <a:rPr lang="ru-RU" dirty="0" smtClean="0"/>
              <a:t>программе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r>
              <a:rPr lang="ru-RU" dirty="0"/>
              <a:t>Возможно две формы приема </a:t>
            </a:r>
            <a:r>
              <a:rPr lang="ru-RU" dirty="0" smtClean="0"/>
              <a:t>заказов</a:t>
            </a:r>
            <a:r>
              <a:rPr lang="ru-RU" sz="2000" dirty="0" smtClean="0"/>
              <a:t>;</a:t>
            </a:r>
          </a:p>
          <a:p>
            <a:endParaRPr lang="ru-RU" dirty="0"/>
          </a:p>
          <a:p>
            <a:r>
              <a:rPr lang="ru-RU" sz="2000" dirty="0" smtClean="0"/>
              <a:t>Просмотр </a:t>
            </a:r>
            <a:r>
              <a:rPr lang="ru-RU" dirty="0"/>
              <a:t>статистки</a:t>
            </a:r>
            <a:r>
              <a:rPr lang="ru-RU" sz="2000" dirty="0" smtClean="0"/>
              <a:t> по приему заказов</a:t>
            </a:r>
            <a:r>
              <a:rPr lang="en-US" dirty="0"/>
              <a:t>;</a:t>
            </a:r>
            <a:endParaRPr lang="ru-RU" sz="2000" dirty="0"/>
          </a:p>
        </p:txBody>
      </p:sp>
      <p:pic>
        <p:nvPicPr>
          <p:cNvPr id="4" name="Рисунок 3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 (Заголовки)"/>
              </a:rPr>
              <a:t>Прием заказов</a:t>
            </a:r>
            <a:endParaRPr lang="ru-RU" b="1" dirty="0">
              <a:latin typeface="Century Gothic (Заголовки)"/>
            </a:endParaRPr>
          </a:p>
        </p:txBody>
      </p:sp>
      <p:pic>
        <p:nvPicPr>
          <p:cNvPr id="5" name="Рисунок 4" descr="img035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296144" cy="112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" t="-1492"/>
          <a:stretch/>
        </p:blipFill>
        <p:spPr>
          <a:xfrm>
            <a:off x="1259632" y="836712"/>
            <a:ext cx="643518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44BB4A-F775-40C4-89B5-CC6DF1091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698</Words>
  <Application>Microsoft Office PowerPoint</Application>
  <PresentationFormat>Экран (4:3)</PresentationFormat>
  <Paragraphs>160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Century Gothic (Заголовки)</vt:lpstr>
      <vt:lpstr>Times New Roman</vt:lpstr>
      <vt:lpstr>Wingdings 3</vt:lpstr>
      <vt:lpstr>Ион</vt:lpstr>
      <vt:lpstr>SOFTWARE Prod-E                v.1.00.2 </vt:lpstr>
      <vt:lpstr>Презентация PowerPoint</vt:lpstr>
      <vt:lpstr>Основные функции программы</vt:lpstr>
      <vt:lpstr>Структура программы</vt:lpstr>
      <vt:lpstr>         Функции </vt:lpstr>
      <vt:lpstr>PROD – E  - модульный программный комплекс.</vt:lpstr>
      <vt:lpstr>Дополнительные возможности модулей</vt:lpstr>
      <vt:lpstr>Прием заказов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отчета отгрузки</vt:lpstr>
      <vt:lpstr>Преимущества программы PROD- E</vt:lpstr>
      <vt:lpstr>Планируется</vt:lpstr>
      <vt:lpstr>Связаться с нами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Prod-E v.1.00.1 </dc:title>
  <dc:creator>Admin</dc:creator>
  <cp:lastModifiedBy>Aleksandr Kadekin</cp:lastModifiedBy>
  <cp:revision>79</cp:revision>
  <dcterms:created xsi:type="dcterms:W3CDTF">2015-09-24T19:49:35Z</dcterms:created>
  <dcterms:modified xsi:type="dcterms:W3CDTF">2018-03-09T09:44:55Z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TC010178501049</vt:lpwstr>
  </property>
</Properties>
</file>